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9144000"/>
  <p:notesSz cx="6858000" cy="9144000"/>
  <p:embeddedFontLst>
    <p:embeddedFont>
      <p:font typeface="Helvetica Neue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1FCE248-A4C3-40BB-8BC4-F79DFB0A235E}">
  <a:tblStyle styleId="{61FCE248-A4C3-40BB-8BC4-F79DFB0A235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Besides the clustering analysis, we also but up our recommendation. We made up the utility matrix by extracting business id, user id and rating stars for each review. </a:t>
            </a:r>
          </a:p>
        </p:txBody>
      </p:sp>
      <p:sp>
        <p:nvSpPr>
          <p:cNvPr id="164" name="Shape 1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To represent the similarity between each pair of elements, we used the cosine distance. To make the computational more efficient, </a:t>
            </a:r>
            <a:r>
              <a:rPr lang="en-US"/>
              <a:t>matrix operation is employed. For the evaluation part, we used the mse, which is mean squared error by subtracting the real rating star from the predicted rating. </a:t>
            </a:r>
          </a:p>
        </p:txBody>
      </p:sp>
      <p:sp>
        <p:nvSpPr>
          <p:cNvPr id="177" name="Shape 1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Here is the </a:t>
            </a:r>
          </a:p>
        </p:txBody>
      </p:sp>
      <p:sp>
        <p:nvSpPr>
          <p:cNvPr id="191" name="Shape 1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640"/>
              </a:spcBef>
              <a:buClr>
                <a:srgbClr val="615445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6154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1" i="0" sz="1200" u="none" cap="none" strike="noStrike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457200" y="1278484"/>
            <a:ext cx="8229600" cy="48476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1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1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1269961"/>
            <a:ext cx="4038600" cy="4856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648200" y="1269961"/>
            <a:ext cx="4038600" cy="4856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1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mparis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457200" y="2045574"/>
            <a:ext cx="4040188" cy="40805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645025" y="2045574"/>
            <a:ext cx="4041775" cy="40805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1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52" name="Shape 52"/>
          <p:cNvSpPr txBox="1"/>
          <p:nvPr>
            <p:ph idx="3" type="body"/>
          </p:nvPr>
        </p:nvSpPr>
        <p:spPr>
          <a:xfrm>
            <a:off x="457200" y="127942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4" type="body"/>
          </p:nvPr>
        </p:nvSpPr>
        <p:spPr>
          <a:xfrm>
            <a:off x="4645025" y="127942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6221954"/>
            <a:ext cx="9143999" cy="407086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rotWithShape="0" algn="t" dir="5400000" dist="25400">
              <a:srgbClr val="666666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-1" y="6630562"/>
            <a:ext cx="9144000" cy="226931"/>
          </a:xfrm>
          <a:prstGeom prst="rect">
            <a:avLst/>
          </a:prstGeom>
          <a:solidFill>
            <a:srgbClr val="353535"/>
          </a:solidFill>
          <a:ln>
            <a:noFill/>
          </a:ln>
          <a:effectLst>
            <a:outerShdw blurRad="50800" rotWithShape="0" algn="t" dir="5400000" dist="25400">
              <a:srgbClr val="666666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0" y="0"/>
            <a:ext cx="9144000" cy="338554"/>
          </a:xfrm>
          <a:prstGeom prst="rect">
            <a:avLst/>
          </a:prstGeom>
          <a:solidFill>
            <a:srgbClr val="CC0000"/>
          </a:solidFill>
          <a:ln>
            <a:noFill/>
          </a:ln>
          <a:effectLst>
            <a:outerShdw blurRad="50800" rotWithShape="0" algn="t" dir="5400000" dist="25400">
              <a:srgbClr val="666666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78484"/>
            <a:ext cx="8229600" cy="48476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1" i="0" sz="1200" u="none" cap="none" strike="noStrike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18" name="Shape 18"/>
          <p:cNvSpPr txBox="1"/>
          <p:nvPr/>
        </p:nvSpPr>
        <p:spPr>
          <a:xfrm>
            <a:off x="2154264" y="1"/>
            <a:ext cx="698973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 62</a:t>
            </a:r>
            <a:r>
              <a:rPr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– Data Mining</a:t>
            </a:r>
            <a:r>
              <a:rPr b="1" i="0" lang="en-US" sz="1400" u="none" cap="none" strike="noStrike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･</a:t>
            </a:r>
            <a:r>
              <a:rPr b="1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･</a:t>
            </a:r>
            <a:r>
              <a:rPr b="1" i="0" lang="en-US" sz="1400" u="none" cap="none" strike="noStrike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･</a:t>
            </a:r>
            <a:r>
              <a:rPr b="0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Fall 2017</a:t>
            </a:r>
            <a:r>
              <a:rPr b="1" i="0" lang="en-US" sz="1400" u="none" cap="none" strike="noStrike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･</a:t>
            </a:r>
            <a:r>
              <a:rPr b="1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･</a:t>
            </a:r>
            <a:r>
              <a:rPr b="1" i="0" lang="en-US" sz="1400" u="none" cap="none" strike="noStrike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･</a:t>
            </a:r>
            <a:r>
              <a:rPr b="0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Dutile, Narayanam, Song, Tian </a:t>
            </a:r>
          </a:p>
        </p:txBody>
      </p:sp>
      <p:pic>
        <p:nvPicPr>
          <p:cNvPr id="19" name="Shape 19"/>
          <p:cNvPicPr preferRelativeResize="0"/>
          <p:nvPr/>
        </p:nvPicPr>
        <p:blipFill rotWithShape="1">
          <a:blip r:embed="rId1">
            <a:alphaModFix/>
          </a:blip>
          <a:srcRect b="36250" l="0" r="0" t="0"/>
          <a:stretch/>
        </p:blipFill>
        <p:spPr>
          <a:xfrm>
            <a:off x="71483" y="86905"/>
            <a:ext cx="2387964" cy="23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6259798"/>
            <a:ext cx="331398" cy="33139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6.jpg"/><Relationship Id="rId5" Type="http://schemas.openxmlformats.org/officeDocument/2006/relationships/image" Target="../media/image27.jpg"/><Relationship Id="rId6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emily-jean/yelp-data-mining" TargetMode="External"/><Relationship Id="rId4" Type="http://schemas.openxmlformats.org/officeDocument/2006/relationships/hyperlink" Target="https://github.com/emily-jean/yelp-data-min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Helvetica Neue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ctr">
              <a:spcBef>
                <a:spcPts val="0"/>
              </a:spcBef>
              <a:buClr>
                <a:srgbClr val="615445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6154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Emily Dutile, </a:t>
            </a:r>
            <a:r>
              <a:rPr lang="en-US"/>
              <a:t>Vyshaal Narayanam, </a:t>
            </a:r>
            <a:r>
              <a:rPr b="0" i="0" lang="en-US" sz="3200" u="none" cap="none" strike="noStrike">
                <a:solidFill>
                  <a:srgbClr val="6154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Xiwen Song, </a:t>
            </a:r>
            <a:r>
              <a:rPr lang="en-US"/>
              <a:t>Tony Tian</a:t>
            </a:r>
          </a:p>
        </p:txBody>
      </p:sp>
      <p:sp>
        <p:nvSpPr>
          <p:cNvPr id="60" name="Shape 60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i="0" lang="en-US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i="0" lang="en-US" sz="1200" u="none" cap="none" strike="noStrike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63" name="Shape 63"/>
          <p:cNvSpPr txBox="1"/>
          <p:nvPr/>
        </p:nvSpPr>
        <p:spPr>
          <a:xfrm>
            <a:off x="8601559" y="20147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457200" y="488444"/>
            <a:ext cx="8229600" cy="600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Clustering</a:t>
            </a:r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7594784" y="6630561"/>
            <a:ext cx="1092000" cy="2268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75" y="1463173"/>
            <a:ext cx="7098299" cy="37717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" name="Shape 159"/>
          <p:cNvGraphicFramePr/>
          <p:nvPr/>
        </p:nvGraphicFramePr>
        <p:xfrm>
          <a:off x="3126375" y="53226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{61FCE248-A4C3-40BB-8BC4-F79DFB0A235E}</a:tableStyleId>
              </a:tblPr>
              <a:tblGrid>
                <a:gridCol w="2025250"/>
              </a:tblGrid>
              <a:tr h="417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Silhouette</a:t>
                      </a:r>
                      <a:r>
                        <a:rPr lang="en-US" sz="1800"/>
                        <a:t> Score</a:t>
                      </a:r>
                    </a:p>
                  </a:txBody>
                  <a:tcPr marT="45725" marB="45725" marR="91450" marL="91450"/>
                </a:tc>
              </a:tr>
              <a:tr h="417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0.38</a:t>
                      </a: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60" name="Shape 160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161" name="Shape 161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457200" y="488444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Recommendation System</a:t>
            </a:r>
          </a:p>
        </p:txBody>
      </p:sp>
      <p:sp>
        <p:nvSpPr>
          <p:cNvPr id="167" name="Shape 167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168" name="Shape 168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7594784" y="6630561"/>
            <a:ext cx="1092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1536563"/>
            <a:ext cx="4022225" cy="4289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Shape 171"/>
          <p:cNvCxnSpPr/>
          <p:nvPr/>
        </p:nvCxnSpPr>
        <p:spPr>
          <a:xfrm>
            <a:off x="5102225" y="2803525"/>
            <a:ext cx="1071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2" name="Shape 172"/>
          <p:cNvCxnSpPr/>
          <p:nvPr/>
        </p:nvCxnSpPr>
        <p:spPr>
          <a:xfrm flipH="1" rot="10800000">
            <a:off x="5102225" y="4818025"/>
            <a:ext cx="2457600" cy="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3" name="Shape 173"/>
          <p:cNvCxnSpPr/>
          <p:nvPr/>
        </p:nvCxnSpPr>
        <p:spPr>
          <a:xfrm flipH="1" rot="10800000">
            <a:off x="5102225" y="5141875"/>
            <a:ext cx="2457600" cy="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4" name="Shape 174"/>
          <p:cNvSpPr txBox="1"/>
          <p:nvPr/>
        </p:nvSpPr>
        <p:spPr>
          <a:xfrm>
            <a:off x="812375" y="1689125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-US" sz="1800"/>
              <a:t>Utility Matrix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stars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business_id</a:t>
            </a:r>
          </a:p>
          <a:p>
            <a:pPr indent="-342900" lvl="0" marL="457200">
              <a:spcBef>
                <a:spcPts val="0"/>
              </a:spcBef>
              <a:buSzPts val="1800"/>
              <a:buChar char="-"/>
            </a:pPr>
            <a:r>
              <a:rPr lang="en-US" sz="1800"/>
              <a:t>user_id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Recommendation System</a:t>
            </a:r>
          </a:p>
        </p:txBody>
      </p:sp>
      <p:sp>
        <p:nvSpPr>
          <p:cNvPr id="180" name="Shape 180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181" name="Shape 181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486" y="4610836"/>
            <a:ext cx="4656499" cy="12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250" y="1746350"/>
            <a:ext cx="3917450" cy="10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1135" y="3416650"/>
            <a:ext cx="3036926" cy="87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659975" y="1347350"/>
            <a:ext cx="7338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Similarity: Cosine distance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659975" y="2674150"/>
            <a:ext cx="3613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Reduce computation complexity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750588" y="4340900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Evaluation: MSE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457200" y="488444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Recommendation System</a:t>
            </a:r>
          </a:p>
        </p:txBody>
      </p:sp>
      <p:sp>
        <p:nvSpPr>
          <p:cNvPr id="194" name="Shape 194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195" name="Shape 195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7594784" y="6630561"/>
            <a:ext cx="1092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197" name="Shape 197"/>
          <p:cNvSpPr txBox="1"/>
          <p:nvPr/>
        </p:nvSpPr>
        <p:spPr>
          <a:xfrm>
            <a:off x="1537775" y="1697700"/>
            <a:ext cx="1605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Item-based 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5960625" y="1646525"/>
            <a:ext cx="2183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1800"/>
              <a:t>User-based 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725" y="2602125"/>
            <a:ext cx="4386275" cy="301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25" y="2350325"/>
            <a:ext cx="4386277" cy="3296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7658100" y="1486484"/>
            <a:ext cx="743100" cy="717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/>
        </p:nvSpPr>
        <p:spPr>
          <a:xfrm>
            <a:off x="178500" y="2375325"/>
            <a:ext cx="2569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mse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4720175" y="2375325"/>
            <a:ext cx="2569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mse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4014700" y="5512125"/>
            <a:ext cx="477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k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8748075" y="5670863"/>
            <a:ext cx="477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k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457200" y="488444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Recommendation System</a:t>
            </a:r>
          </a:p>
        </p:txBody>
      </p:sp>
      <p:sp>
        <p:nvSpPr>
          <p:cNvPr id="211" name="Shape 211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212" name="Shape 212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213" name="Shape 213"/>
          <p:cNvSpPr txBox="1"/>
          <p:nvPr>
            <p:ph idx="12" type="sldNum"/>
          </p:nvPr>
        </p:nvSpPr>
        <p:spPr>
          <a:xfrm>
            <a:off x="7594784" y="6630561"/>
            <a:ext cx="1092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000" y="2631625"/>
            <a:ext cx="4806949" cy="4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903000" y="1607875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Most of the review with count of useful being. </a:t>
            </a:r>
          </a:p>
          <a:p>
            <a:pPr indent="-342900" lvl="0" marL="457200">
              <a:spcBef>
                <a:spcPts val="0"/>
              </a:spcBef>
              <a:buSzPts val="1800"/>
              <a:buChar char="-"/>
            </a:pPr>
            <a:r>
              <a:rPr lang="en-US" sz="1800"/>
              <a:t>Range of useful count is from 0 to 247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988" y="3364399"/>
            <a:ext cx="4384808" cy="2620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4191" y="2464076"/>
            <a:ext cx="3330135" cy="35513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/>
          <p:nvPr/>
        </p:nvSpPr>
        <p:spPr>
          <a:xfrm>
            <a:off x="6359525" y="4089400"/>
            <a:ext cx="800100" cy="22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457200" y="488444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Recommendation System</a:t>
            </a:r>
          </a:p>
        </p:txBody>
      </p:sp>
      <p:sp>
        <p:nvSpPr>
          <p:cNvPr id="224" name="Shape 224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225" name="Shape 225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7594784" y="6630561"/>
            <a:ext cx="1092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227" name="Shape 227"/>
          <p:cNvSpPr txBox="1"/>
          <p:nvPr/>
        </p:nvSpPr>
        <p:spPr>
          <a:xfrm>
            <a:off x="457200" y="1646525"/>
            <a:ext cx="367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User-based with helpfulness score 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5960625" y="1646525"/>
            <a:ext cx="2183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1800"/>
              <a:t>User-based 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725" y="2602125"/>
            <a:ext cx="4386275" cy="301715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>
            <a:off x="4130675" y="1486496"/>
            <a:ext cx="743100" cy="717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25" y="2496550"/>
            <a:ext cx="4452900" cy="3235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Shape 232"/>
          <p:cNvCxnSpPr/>
          <p:nvPr/>
        </p:nvCxnSpPr>
        <p:spPr>
          <a:xfrm>
            <a:off x="587375" y="4889500"/>
            <a:ext cx="3543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233" name="Shape 233"/>
          <p:cNvCxnSpPr/>
          <p:nvPr/>
        </p:nvCxnSpPr>
        <p:spPr>
          <a:xfrm>
            <a:off x="5143475" y="5084750"/>
            <a:ext cx="3543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457200" y="488444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Recommendation System</a:t>
            </a:r>
          </a:p>
        </p:txBody>
      </p:sp>
      <p:sp>
        <p:nvSpPr>
          <p:cNvPr id="239" name="Shape 239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240" name="Shape 240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7594784" y="6630561"/>
            <a:ext cx="1092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242" name="Shape 242"/>
          <p:cNvSpPr txBox="1"/>
          <p:nvPr/>
        </p:nvSpPr>
        <p:spPr>
          <a:xfrm>
            <a:off x="758825" y="1203325"/>
            <a:ext cx="6972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1800"/>
              <a:t>Recommendation System demo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US" sz="1800"/>
              <a:t>-based on the user based with helpfulness score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812375" y="2155825"/>
            <a:ext cx="1671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1800"/>
              <a:t>Input: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US" sz="1800"/>
              <a:t>Index of user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4425950" y="2155825"/>
            <a:ext cx="43752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1800"/>
              <a:t>Output</a:t>
            </a:r>
            <a:r>
              <a:rPr lang="en-US" sz="1800"/>
              <a:t>: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1800"/>
              <a:t>Top five restaurants to be recommended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1153350" y="3701900"/>
            <a:ext cx="662700" cy="416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1800"/>
              <a:t>199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4425950" y="2974975"/>
            <a:ext cx="2805000" cy="2171700"/>
          </a:xfrm>
          <a:prstGeom prst="rect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Meat &amp; Potatoes</a:t>
            </a:r>
            <a:b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Burgatory</a:t>
            </a:r>
            <a:b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Maiku Sushi</a:t>
            </a:r>
            <a:b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The Green Mango</a:t>
            </a:r>
            <a:b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Chaya Japanese Cuisine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457200" y="681069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Topic Modeling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457200" y="1608409"/>
            <a:ext cx="8229600" cy="48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buSzPts val="3000"/>
              <a:buAutoNum type="arabicPeriod"/>
            </a:pPr>
            <a:r>
              <a:rPr lang="en-US" sz="3000"/>
              <a:t>Sentiment Analysis to classify positive and negative reviews</a:t>
            </a:r>
          </a:p>
          <a:p>
            <a:pPr indent="0" lvl="0" marL="457200" marR="0" rtl="0" algn="l">
              <a:spcBef>
                <a:spcPts val="0"/>
              </a:spcBef>
              <a:buNone/>
            </a:pPr>
            <a:r>
              <a:rPr lang="en-US" sz="3000"/>
              <a:t>- Used Google Cloud Natural Language API</a:t>
            </a:r>
          </a:p>
          <a:p>
            <a:pPr indent="0" lvl="0" marL="457200" marR="0" rtl="0" algn="l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buSzPts val="3000"/>
              <a:buAutoNum type="arabicPeriod"/>
            </a:pPr>
            <a:r>
              <a:rPr lang="en-US" sz="3000"/>
              <a:t>Topic Modeling to discover latent hidden features in the reviews</a:t>
            </a:r>
          </a:p>
          <a:p>
            <a:pPr indent="0" lvl="0" marL="457200" marR="0" rtl="0" algn="l">
              <a:spcBef>
                <a:spcPts val="0"/>
              </a:spcBef>
              <a:buNone/>
            </a:pPr>
            <a:r>
              <a:rPr lang="en-US" sz="3000"/>
              <a:t>- Used Latent Dirichlet Allocation (LDA)</a:t>
            </a:r>
          </a:p>
          <a:p>
            <a:pPr indent="0" lvl="0" marL="457200" marR="0" rtl="0" algn="l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253" name="Shape 253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254" name="Shape 254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255" name="Shape 255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l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lang="en-US" sz="2200"/>
              <a:t>Sentiment Analysis Using Google Cloud Natural Language API</a:t>
            </a:r>
          </a:p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262" name="Shape 262"/>
          <p:cNvSpPr txBox="1"/>
          <p:nvPr/>
        </p:nvSpPr>
        <p:spPr>
          <a:xfrm>
            <a:off x="629300" y="1457475"/>
            <a:ext cx="7821300" cy="4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9825"/>
            <a:ext cx="9144000" cy="503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265" name="Shape 265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462225" y="591175"/>
            <a:ext cx="8835900" cy="600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buNone/>
            </a:pPr>
            <a:r>
              <a:rPr lang="en-US" sz="1800"/>
              <a:t>Exploratory Analysis of Reviews in Pittsburgh (110 Restaurants, 38785 Reviews)</a:t>
            </a:r>
          </a:p>
        </p:txBody>
      </p:sp>
      <p:sp>
        <p:nvSpPr>
          <p:cNvPr id="272" name="Shape 272"/>
          <p:cNvSpPr txBox="1"/>
          <p:nvPr>
            <p:ph idx="12" type="sldNum"/>
          </p:nvPr>
        </p:nvSpPr>
        <p:spPr>
          <a:xfrm>
            <a:off x="7594784" y="6630561"/>
            <a:ext cx="1092000" cy="2268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73" name="Shape 273"/>
          <p:cNvSpPr txBox="1"/>
          <p:nvPr/>
        </p:nvSpPr>
        <p:spPr>
          <a:xfrm>
            <a:off x="732025" y="1406100"/>
            <a:ext cx="77826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5" y="1303350"/>
            <a:ext cx="9092626" cy="48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276" name="Shape 276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 the Data Miners</a:t>
            </a:r>
          </a:p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856" y="2109125"/>
            <a:ext cx="2362694" cy="2134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3851" y="2109112"/>
            <a:ext cx="2134800" cy="21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5050925" y="4367825"/>
            <a:ext cx="1259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-US"/>
              <a:t>Emily Dutile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6901425" y="4367825"/>
            <a:ext cx="21348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-US"/>
              <a:t>Vyshaal Narayanam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583825" y="4367825"/>
            <a:ext cx="1259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-US"/>
              <a:t>Xiwen Song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2754063" y="4367825"/>
            <a:ext cx="1259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-US"/>
              <a:t>Tony Tian</a:t>
            </a: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5">
            <a:alphaModFix/>
          </a:blip>
          <a:srcRect b="27044" l="0" r="0" t="0"/>
          <a:stretch/>
        </p:blipFill>
        <p:spPr>
          <a:xfrm>
            <a:off x="2526051" y="2109137"/>
            <a:ext cx="1962926" cy="2134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25" y="2134188"/>
            <a:ext cx="2422476" cy="20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296638" y="565494"/>
            <a:ext cx="8229600" cy="600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buNone/>
            </a:pPr>
            <a:r>
              <a:rPr lang="en-US" sz="3000"/>
              <a:t>Topic Modeling using LDA</a:t>
            </a:r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244000" y="1359150"/>
            <a:ext cx="8643000" cy="102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1800">
                <a:solidFill>
                  <a:srgbClr val="CC0000"/>
                </a:solidFill>
              </a:rPr>
              <a:t>Document - Mixture of latent topics		Topic - Probability distribution over words</a:t>
            </a:r>
          </a:p>
          <a:p>
            <a:pPr indent="-139700" lvl="0" marL="34290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-139700" lvl="0" marL="34290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84" name="Shape 284"/>
          <p:cNvSpPr txBox="1"/>
          <p:nvPr>
            <p:ph idx="12" type="sldNum"/>
          </p:nvPr>
        </p:nvSpPr>
        <p:spPr>
          <a:xfrm>
            <a:off x="7594784" y="6630561"/>
            <a:ext cx="1092000" cy="2268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 b="43582" l="0" r="0" t="0"/>
          <a:stretch/>
        </p:blipFill>
        <p:spPr>
          <a:xfrm>
            <a:off x="244000" y="2104125"/>
            <a:ext cx="4353676" cy="39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/>
        </p:nvSpPr>
        <p:spPr>
          <a:xfrm>
            <a:off x="4867375" y="3382975"/>
            <a:ext cx="4109700" cy="3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457200" lvl="0" marL="0">
              <a:spcBef>
                <a:spcPts val="0"/>
              </a:spcBef>
              <a:buNone/>
            </a:pPr>
            <a:r>
              <a:rPr lang="en-US" sz="2000"/>
              <a:t>Document-Term Matrix  </a:t>
            </a:r>
          </a:p>
          <a:p>
            <a:pPr indent="457200" lvl="0" marL="914400" rtl="0">
              <a:spcBef>
                <a:spcPts val="0"/>
              </a:spcBef>
              <a:buNone/>
            </a:pPr>
            <a:r>
              <a:rPr lang="en-US" sz="2000"/>
              <a:t>=		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-US" sz="2000"/>
              <a:t>Document-Topic Matrix 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US" sz="2000"/>
              <a:t>       		X      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en-US" sz="2000"/>
              <a:t>    Topic-Word Matrix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4745425" y="2651013"/>
            <a:ext cx="43536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Matrix Factorization Technique</a:t>
            </a:r>
          </a:p>
        </p:txBody>
      </p:sp>
      <p:sp>
        <p:nvSpPr>
          <p:cNvPr id="288" name="Shape 288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289" name="Shape 289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256850" y="437019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l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lang="en-US" sz="2400"/>
              <a:t>Topic Coherence - Choosing optimal number of topics</a:t>
            </a:r>
          </a:p>
        </p:txBody>
      </p:sp>
      <p:sp>
        <p:nvSpPr>
          <p:cNvPr id="295" name="Shape 295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296" name="Shape 296"/>
          <p:cNvSpPr txBox="1"/>
          <p:nvPr/>
        </p:nvSpPr>
        <p:spPr>
          <a:xfrm>
            <a:off x="173400" y="1189688"/>
            <a:ext cx="8733000" cy="4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75" y="1591838"/>
            <a:ext cx="8437651" cy="39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1173775" y="1236213"/>
            <a:ext cx="7410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Score - Average of pairwise word-similarity of scores of words in topic.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 txBox="1"/>
          <p:nvPr/>
        </p:nvSpPr>
        <p:spPr>
          <a:xfrm>
            <a:off x="5907650" y="5515700"/>
            <a:ext cx="31260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2400">
                <a:solidFill>
                  <a:srgbClr val="CC0000"/>
                </a:solidFill>
              </a:rPr>
              <a:t>Set num_topics = 12</a:t>
            </a:r>
          </a:p>
        </p:txBody>
      </p:sp>
      <p:sp>
        <p:nvSpPr>
          <p:cNvPr id="300" name="Shape 300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301" name="Shape 301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238875" y="369994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l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lang="en-US" sz="2400"/>
              <a:t>Visualization of topics using WordCloud, pyLDAvis</a:t>
            </a:r>
          </a:p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725" y="3958800"/>
            <a:ext cx="4220875" cy="21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50" y="1335250"/>
            <a:ext cx="4120800" cy="21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475" y="1335250"/>
            <a:ext cx="4290325" cy="21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/>
        </p:nvSpPr>
        <p:spPr>
          <a:xfrm>
            <a:off x="1464050" y="970300"/>
            <a:ext cx="2106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1800">
                <a:solidFill>
                  <a:srgbClr val="CC0000"/>
                </a:solidFill>
              </a:rPr>
              <a:t>Food Items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6048900" y="970300"/>
            <a:ext cx="2106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1800">
                <a:solidFill>
                  <a:srgbClr val="CC0000"/>
                </a:solidFill>
              </a:rPr>
              <a:t>Food Tastes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1682450" y="3658025"/>
            <a:ext cx="1541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1800">
                <a:solidFill>
                  <a:srgbClr val="CC0000"/>
                </a:solidFill>
              </a:rPr>
              <a:t>Meals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6338225" y="3622025"/>
            <a:ext cx="11688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1800">
                <a:solidFill>
                  <a:srgbClr val="CC0000"/>
                </a:solidFill>
              </a:rPr>
              <a:t>Service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998400"/>
            <a:ext cx="4120800" cy="20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317" name="Shape 317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End :)</a:t>
            </a:r>
          </a:p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457200" y="1278484"/>
            <a:ext cx="8229600" cy="48476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203200" lvl="0" marL="0" marR="0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203200" lvl="0" marL="0" marR="0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203200" lvl="0" marL="0" marR="0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r>
              <a:rPr lang="en-US" sz="2600"/>
              <a:t>For the full report, please visit:</a:t>
            </a:r>
          </a:p>
          <a:p>
            <a:pPr indent="-203200" lvl="0" marL="0" marR="0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r>
              <a:rPr lang="en-US" sz="1600"/>
              <a:t>https://github.com/emily-jean/yelp-data-mining/blob/master/reports/final/report.pdf</a:t>
            </a:r>
          </a:p>
        </p:txBody>
      </p:sp>
      <p:sp>
        <p:nvSpPr>
          <p:cNvPr id="324" name="Shape 324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325" name="Shape 325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326" name="Shape 326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Topics of Focus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457200" y="1278484"/>
            <a:ext cx="8229600" cy="48476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neighborhoods in a city have the best cuisine selection?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some areas more upscale or divey?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we recommend a particular dish at a top restaurant?</a:t>
            </a:r>
          </a:p>
          <a:p>
            <a:pPr indent="-342900" lvl="0" marL="342900" rtl="0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What topics are discovered frequently in reviews? Do they correlate positively or negatively to a review?</a:t>
            </a:r>
          </a:p>
        </p:txBody>
      </p:sp>
      <p:sp>
        <p:nvSpPr>
          <p:cNvPr id="86" name="Shape 86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87" name="Shape 87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Dataset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457200" y="1278484"/>
            <a:ext cx="8229600" cy="48476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dataset is given in the SQL file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4.7 million reviews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156,000 business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 metropolitan areas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Focused on the restaurants reviews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Pittsburgh, PA (2089 restaurants, 53 neighborhoods, 43 different cuisines)</a:t>
            </a:r>
          </a:p>
        </p:txBody>
      </p:sp>
      <p:sp>
        <p:nvSpPr>
          <p:cNvPr id="95" name="Shape 95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96" name="Shape 96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98" name="Shape 98"/>
          <p:cNvSpPr txBox="1"/>
          <p:nvPr/>
        </p:nvSpPr>
        <p:spPr>
          <a:xfrm>
            <a:off x="278969" y="5424408"/>
            <a:ext cx="88650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  <a:hlinkClick r:id="rId3"/>
              </a:rPr>
              <a:t>Github: 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https://github.com/emily-jean/yelp-data-mining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Methods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457200" y="1278484"/>
            <a:ext cx="8229600" cy="48476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Preprocessing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Tokenization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Filtering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Lemmatization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Stemming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Clustering 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Recommendation System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Topic Modeling</a:t>
            </a:r>
          </a:p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106" name="Shape 106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Clustering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457200" y="1278484"/>
            <a:ext cx="8229600" cy="48476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K-Means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GMM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DBSCAN</a:t>
            </a:r>
          </a:p>
        </p:txBody>
      </p:sp>
      <p:sp>
        <p:nvSpPr>
          <p:cNvPr id="114" name="Shape 114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115" name="Shape 115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2" type="sldNum"/>
          </p:nvPr>
        </p:nvSpPr>
        <p:spPr>
          <a:xfrm>
            <a:off x="7594784" y="6630561"/>
            <a:ext cx="1092000" cy="2268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51" y="1428275"/>
            <a:ext cx="8426574" cy="35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type="title"/>
          </p:nvPr>
        </p:nvSpPr>
        <p:spPr>
          <a:xfrm>
            <a:off x="457200" y="488444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Clustering</a:t>
            </a:r>
          </a:p>
        </p:txBody>
      </p:sp>
      <p:sp>
        <p:nvSpPr>
          <p:cNvPr id="125" name="Shape 125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126" name="Shape 126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2" type="sldNum"/>
          </p:nvPr>
        </p:nvSpPr>
        <p:spPr>
          <a:xfrm>
            <a:off x="7594784" y="6630561"/>
            <a:ext cx="1092000" cy="2268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50" y="3452900"/>
            <a:ext cx="5849689" cy="271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450" y="1088738"/>
            <a:ext cx="3877201" cy="236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136" name="Shape 136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graphicFrame>
        <p:nvGraphicFramePr>
          <p:cNvPr id="137" name="Shape 137"/>
          <p:cNvGraphicFramePr/>
          <p:nvPr/>
        </p:nvGraphicFramePr>
        <p:xfrm>
          <a:off x="6360550" y="50791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{61FCE248-A4C3-40BB-8BC4-F79DFB0A235E}</a:tableStyleId>
              </a:tblPr>
              <a:tblGrid>
                <a:gridCol w="2025250"/>
              </a:tblGrid>
              <a:tr h="417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Silhouette</a:t>
                      </a:r>
                      <a:r>
                        <a:rPr lang="en-US" sz="1800"/>
                        <a:t> Score</a:t>
                      </a:r>
                    </a:p>
                  </a:txBody>
                  <a:tcPr marT="45725" marB="45725" marR="91450" marL="91450"/>
                </a:tc>
              </a:tr>
              <a:tr h="417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0.29</a:t>
                      </a: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38" name="Shape 138"/>
          <p:cNvSpPr txBox="1"/>
          <p:nvPr>
            <p:ph type="title"/>
          </p:nvPr>
        </p:nvSpPr>
        <p:spPr>
          <a:xfrm>
            <a:off x="457200" y="488444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Clustering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4539525" y="1402775"/>
            <a:ext cx="4500600" cy="22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-US" sz="2000"/>
              <a:t>K-Means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Longitude+Latitude = closeness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Cuisine = similarity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Exclusive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●"/>
            </a:pPr>
            <a:r>
              <a:rPr lang="en-US" sz="2000"/>
              <a:t>One-hot: [0,0,1,0,1,0,0]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2" type="sldNum"/>
          </p:nvPr>
        </p:nvSpPr>
        <p:spPr>
          <a:xfrm>
            <a:off x="7594784" y="6630561"/>
            <a:ext cx="1092000" cy="2268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0175" y="1088750"/>
            <a:ext cx="7428326" cy="46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148" name="Shape 148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graphicFrame>
        <p:nvGraphicFramePr>
          <p:cNvPr id="149" name="Shape 149"/>
          <p:cNvGraphicFramePr/>
          <p:nvPr/>
        </p:nvGraphicFramePr>
        <p:xfrm>
          <a:off x="2748300" y="51376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{61FCE248-A4C3-40BB-8BC4-F79DFB0A235E}</a:tableStyleId>
              </a:tblPr>
              <a:tblGrid>
                <a:gridCol w="2244450"/>
              </a:tblGrid>
              <a:tr h="434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Silhouette</a:t>
                      </a:r>
                      <a:r>
                        <a:rPr lang="en-US" sz="1800"/>
                        <a:t> Score</a:t>
                      </a:r>
                    </a:p>
                  </a:txBody>
                  <a:tcPr marT="45725" marB="45725" marR="91450" marL="91450"/>
                </a:tc>
              </a:tr>
              <a:tr h="404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0.31</a:t>
                      </a: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50" name="Shape 150"/>
          <p:cNvSpPr txBox="1"/>
          <p:nvPr>
            <p:ph type="title"/>
          </p:nvPr>
        </p:nvSpPr>
        <p:spPr>
          <a:xfrm>
            <a:off x="457200" y="488444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ctur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